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63" r:id="rId5"/>
    <p:sldId id="257" r:id="rId6"/>
    <p:sldId id="258" r:id="rId7"/>
    <p:sldId id="259" r:id="rId8"/>
    <p:sldId id="260" r:id="rId9"/>
    <p:sldId id="261" r:id="rId10"/>
    <p:sldId id="262" r:id="rId11"/>
    <p:sldId id="264" r:id="rId1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27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1576A-4768-42A0-A43C-033403552424}" type="datetimeFigureOut">
              <a:rPr lang="en-GB" smtClean="0"/>
              <a:t>16/08/2021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966B5-32DD-4340-8D6B-45D775096A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63187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1576A-4768-42A0-A43C-033403552424}" type="datetimeFigureOut">
              <a:rPr lang="en-GB" smtClean="0"/>
              <a:t>16/08/2021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966B5-32DD-4340-8D6B-45D775096A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99785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1576A-4768-42A0-A43C-033403552424}" type="datetimeFigureOut">
              <a:rPr lang="en-GB" smtClean="0"/>
              <a:t>16/08/2021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966B5-32DD-4340-8D6B-45D775096A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80276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1576A-4768-42A0-A43C-033403552424}" type="datetimeFigureOut">
              <a:rPr lang="en-GB" smtClean="0"/>
              <a:t>16/08/2021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966B5-32DD-4340-8D6B-45D775096A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0638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1576A-4768-42A0-A43C-033403552424}" type="datetimeFigureOut">
              <a:rPr lang="en-GB" smtClean="0"/>
              <a:t>16/08/2021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966B5-32DD-4340-8D6B-45D775096A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01908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1576A-4768-42A0-A43C-033403552424}" type="datetimeFigureOut">
              <a:rPr lang="en-GB" smtClean="0"/>
              <a:t>16/08/2021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966B5-32DD-4340-8D6B-45D775096A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6799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1576A-4768-42A0-A43C-033403552424}" type="datetimeFigureOut">
              <a:rPr lang="en-GB" smtClean="0"/>
              <a:t>16/08/2021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966B5-32DD-4340-8D6B-45D775096A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40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1576A-4768-42A0-A43C-033403552424}" type="datetimeFigureOut">
              <a:rPr lang="en-GB" smtClean="0"/>
              <a:t>16/08/2021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966B5-32DD-4340-8D6B-45D775096A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38544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1576A-4768-42A0-A43C-033403552424}" type="datetimeFigureOut">
              <a:rPr lang="en-GB" smtClean="0"/>
              <a:t>16/08/2021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966B5-32DD-4340-8D6B-45D775096A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5564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1576A-4768-42A0-A43C-033403552424}" type="datetimeFigureOut">
              <a:rPr lang="en-GB" smtClean="0"/>
              <a:t>16/08/2021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966B5-32DD-4340-8D6B-45D775096A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36333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1576A-4768-42A0-A43C-033403552424}" type="datetimeFigureOut">
              <a:rPr lang="en-GB" smtClean="0"/>
              <a:t>16/08/2021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966B5-32DD-4340-8D6B-45D775096A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519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91576A-4768-42A0-A43C-033403552424}" type="datetimeFigureOut">
              <a:rPr lang="en-GB" smtClean="0"/>
              <a:t>16/08/2021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1966B5-32DD-4340-8D6B-45D775096A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28556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38">
            <a:extLst>
              <a:ext uri="{FF2B5EF4-FFF2-40B4-BE49-F238E27FC236}">
                <a16:creationId xmlns:a16="http://schemas.microsoft.com/office/drawing/2014/main" id="{7503B953-AFF2-4988-8997-71C85D7887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971" y="0"/>
            <a:ext cx="975805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01977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olygon&#10;&#10;Description automatically generated with medium confidence">
            <a:extLst>
              <a:ext uri="{FF2B5EF4-FFF2-40B4-BE49-F238E27FC236}">
                <a16:creationId xmlns:a16="http://schemas.microsoft.com/office/drawing/2014/main" id="{41F15511-E979-4890-A755-85E194D00A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960001" y="4018865"/>
            <a:ext cx="1980000" cy="2839135"/>
          </a:xfrm>
          <a:prstGeom prst="rect">
            <a:avLst/>
          </a:prstGeom>
        </p:spPr>
      </p:pic>
      <p:pic>
        <p:nvPicPr>
          <p:cNvPr id="8" name="Picture 7" descr="Polygon&#10;&#10;Description automatically generated with medium confidence">
            <a:extLst>
              <a:ext uri="{FF2B5EF4-FFF2-40B4-BE49-F238E27FC236}">
                <a16:creationId xmlns:a16="http://schemas.microsoft.com/office/drawing/2014/main" id="{AEA276C1-56E9-4000-8638-310F606754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980001" y="4018865"/>
            <a:ext cx="1980000" cy="2839135"/>
          </a:xfrm>
          <a:prstGeom prst="rect">
            <a:avLst/>
          </a:prstGeom>
        </p:spPr>
      </p:pic>
      <p:pic>
        <p:nvPicPr>
          <p:cNvPr id="9" name="Picture 8" descr="Polygon&#10;&#10;Description automatically generated with medium confidence">
            <a:extLst>
              <a:ext uri="{FF2B5EF4-FFF2-40B4-BE49-F238E27FC236}">
                <a16:creationId xmlns:a16="http://schemas.microsoft.com/office/drawing/2014/main" id="{7BDE1311-9980-4355-843E-5F58616FC6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0" y="4018865"/>
            <a:ext cx="1980000" cy="2839135"/>
          </a:xfrm>
          <a:prstGeom prst="rect">
            <a:avLst/>
          </a:prstGeom>
        </p:spPr>
      </p:pic>
      <p:pic>
        <p:nvPicPr>
          <p:cNvPr id="24" name="Picture 23" descr="Polygon&#10;&#10;Description automatically generated">
            <a:extLst>
              <a:ext uri="{FF2B5EF4-FFF2-40B4-BE49-F238E27FC236}">
                <a16:creationId xmlns:a16="http://schemas.microsoft.com/office/drawing/2014/main" id="{87AE84D8-E745-4D2C-9FB4-279A3B570B4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7926000" y="4018862"/>
            <a:ext cx="1980000" cy="2839138"/>
          </a:xfrm>
          <a:prstGeom prst="rect">
            <a:avLst/>
          </a:prstGeom>
        </p:spPr>
      </p:pic>
      <p:pic>
        <p:nvPicPr>
          <p:cNvPr id="28" name="Picture 27" descr="Polygon&#10;&#10;Description automatically generated">
            <a:extLst>
              <a:ext uri="{FF2B5EF4-FFF2-40B4-BE49-F238E27FC236}">
                <a16:creationId xmlns:a16="http://schemas.microsoft.com/office/drawing/2014/main" id="{093B19F7-72E5-4DFF-9E69-CD64A7A32E2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5951998" y="4015498"/>
            <a:ext cx="1980000" cy="2839138"/>
          </a:xfrm>
          <a:prstGeom prst="rect">
            <a:avLst/>
          </a:prstGeom>
        </p:spPr>
      </p:pic>
      <p:grpSp>
        <p:nvGrpSpPr>
          <p:cNvPr id="51" name="Group 50">
            <a:extLst>
              <a:ext uri="{FF2B5EF4-FFF2-40B4-BE49-F238E27FC236}">
                <a16:creationId xmlns:a16="http://schemas.microsoft.com/office/drawing/2014/main" id="{6DFAF0EE-6C59-41B8-B769-F620B095AFEC}"/>
              </a:ext>
            </a:extLst>
          </p:cNvPr>
          <p:cNvGrpSpPr/>
          <p:nvPr/>
        </p:nvGrpSpPr>
        <p:grpSpPr>
          <a:xfrm>
            <a:off x="-1" y="0"/>
            <a:ext cx="9941313" cy="6865788"/>
            <a:chOff x="-1" y="0"/>
            <a:chExt cx="9941313" cy="6865788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5A08FE57-DFEB-44CF-BBEB-CAF5C54B31F7}"/>
                </a:ext>
              </a:extLst>
            </p:cNvPr>
            <p:cNvSpPr txBox="1"/>
            <p:nvPr/>
          </p:nvSpPr>
          <p:spPr>
            <a:xfrm>
              <a:off x="5487300" y="0"/>
              <a:ext cx="44540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 err="1">
                  <a:latin typeface="Bahnschrift Light" panose="020B0502040204020203" pitchFamily="34" charset="0"/>
                </a:rPr>
                <a:t>MicroBattle</a:t>
              </a:r>
              <a:r>
                <a:rPr lang="en-US" sz="900" dirty="0">
                  <a:latin typeface="Bahnschrift Light" panose="020B0502040204020203" pitchFamily="34" charset="0"/>
                </a:rPr>
                <a:t> Project was funded by the National Biofilms Innovation Centre (NBIC) Public Engagement Grant 2020-2021.</a:t>
              </a:r>
              <a:endParaRPr lang="en-GB" sz="900" dirty="0">
                <a:latin typeface="Bahnschrift Light" panose="020B0502040204020203" pitchFamily="34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0265232B-8EC5-4C9A-B5A0-F2C121E91148}"/>
                </a:ext>
              </a:extLst>
            </p:cNvPr>
            <p:cNvSpPr txBox="1"/>
            <p:nvPr/>
          </p:nvSpPr>
          <p:spPr>
            <a:xfrm>
              <a:off x="-1" y="369332"/>
              <a:ext cx="5143471" cy="7386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just"/>
              <a:r>
                <a:rPr lang="en-GB" sz="1400" dirty="0">
                  <a:latin typeface="Bahnschrift Light" panose="020B0502040204020203" pitchFamily="34" charset="0"/>
                </a:rPr>
                <a:t>(1) Please trim white excess paper. (2) Fold along </a:t>
              </a:r>
              <a:r>
                <a:rPr lang="en-GB" sz="1400" dirty="0">
                  <a:solidFill>
                    <a:schemeClr val="accent2"/>
                  </a:solidFill>
                  <a:latin typeface="Bahnschrift Light" panose="020B0502040204020203" pitchFamily="34" charset="0"/>
                </a:rPr>
                <a:t>Orange Line </a:t>
              </a:r>
              <a:r>
                <a:rPr lang="en-GB" sz="1400" dirty="0">
                  <a:latin typeface="Bahnschrift Light" panose="020B0502040204020203" pitchFamily="34" charset="0"/>
                </a:rPr>
                <a:t>and glue card backs together. (3) Cut along </a:t>
              </a:r>
              <a:r>
                <a:rPr lang="en-GB" sz="1400" dirty="0">
                  <a:solidFill>
                    <a:srgbClr val="7030A0"/>
                  </a:solidFill>
                  <a:latin typeface="Bahnschrift Light" panose="020B0502040204020203" pitchFamily="34" charset="0"/>
                </a:rPr>
                <a:t>Purple Lines</a:t>
              </a:r>
              <a:r>
                <a:rPr lang="en-GB" sz="1400" dirty="0">
                  <a:latin typeface="Bahnschrift Light" panose="020B0502040204020203" pitchFamily="34" charset="0"/>
                </a:rPr>
                <a:t> to separate cards after glue has set.</a:t>
              </a:r>
            </a:p>
          </p:txBody>
        </p: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AB67233A-C72C-45D3-B751-1B2F10CAF00E}"/>
                </a:ext>
              </a:extLst>
            </p:cNvPr>
            <p:cNvGrpSpPr/>
            <p:nvPr/>
          </p:nvGrpSpPr>
          <p:grpSpPr>
            <a:xfrm>
              <a:off x="0" y="1107996"/>
              <a:ext cx="9906000" cy="5757792"/>
              <a:chOff x="0" y="1107996"/>
              <a:chExt cx="9906000" cy="5757792"/>
            </a:xfrm>
          </p:grpSpPr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452E7DC3-0090-48DF-9835-047BF9AB674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0" y="4008599"/>
                <a:ext cx="9906000" cy="0"/>
              </a:xfrm>
              <a:prstGeom prst="line">
                <a:avLst/>
              </a:prstGeom>
              <a:ln w="57150">
                <a:solidFill>
                  <a:schemeClr val="accent2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6F1DA67C-0D66-4875-A740-F5A986D7B7A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73996" y="1107996"/>
                <a:ext cx="6004" cy="5757792"/>
              </a:xfrm>
              <a:prstGeom prst="line">
                <a:avLst/>
              </a:prstGeom>
              <a:ln w="57150">
                <a:solidFill>
                  <a:srgbClr val="7030A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92195CAF-02F0-4407-90D3-D71D34F5F1F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947989" y="1107996"/>
                <a:ext cx="12006" cy="5736691"/>
              </a:xfrm>
              <a:prstGeom prst="line">
                <a:avLst/>
              </a:prstGeom>
              <a:ln w="57150">
                <a:solidFill>
                  <a:srgbClr val="7030A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AAE05043-BB40-4AD2-884B-1D78C0DD377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952008" y="1107996"/>
                <a:ext cx="0" cy="5736691"/>
              </a:xfrm>
              <a:prstGeom prst="line">
                <a:avLst/>
              </a:prstGeom>
              <a:ln w="57150">
                <a:solidFill>
                  <a:srgbClr val="7030A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54D2E75F-FDD3-42FF-8D8D-D53F6922372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907986" y="1107996"/>
                <a:ext cx="0" cy="5736691"/>
              </a:xfrm>
              <a:prstGeom prst="line">
                <a:avLst/>
              </a:prstGeom>
              <a:ln w="57150">
                <a:solidFill>
                  <a:srgbClr val="7030A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DAA94567-3FE9-44C5-A45D-616F9CC9A522}"/>
                </a:ext>
              </a:extLst>
            </p:cNvPr>
            <p:cNvSpPr txBox="1"/>
            <p:nvPr/>
          </p:nvSpPr>
          <p:spPr>
            <a:xfrm>
              <a:off x="-1" y="0"/>
              <a:ext cx="529683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err="1">
                  <a:latin typeface="Bahnschrift" panose="020B0502040204020203" pitchFamily="34" charset="0"/>
                </a:rPr>
                <a:t>MicroBattle</a:t>
              </a:r>
              <a:r>
                <a:rPr lang="en-GB" dirty="0">
                  <a:latin typeface="Bahnschrift" panose="020B0502040204020203" pitchFamily="34" charset="0"/>
                </a:rPr>
                <a:t> – Custom Pack</a:t>
              </a: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A3FC082F-D7D1-4CC8-856F-08029AE03ED4}"/>
              </a:ext>
            </a:extLst>
          </p:cNvPr>
          <p:cNvSpPr txBox="1"/>
          <p:nvPr/>
        </p:nvSpPr>
        <p:spPr>
          <a:xfrm>
            <a:off x="5296829" y="369332"/>
            <a:ext cx="4418699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Bahnschrift" panose="020B0502040204020203" pitchFamily="34" charset="0"/>
              </a:rPr>
              <a:t>DRAG and DROP microbe and battle card images from the </a:t>
            </a:r>
            <a:r>
              <a:rPr lang="en-US" sz="1100" dirty="0" err="1">
                <a:latin typeface="Bahnschrift" panose="020B0502040204020203" pitchFamily="34" charset="0"/>
              </a:rPr>
              <a:t>MicroBattle</a:t>
            </a:r>
            <a:r>
              <a:rPr lang="en-US" sz="1100" dirty="0">
                <a:latin typeface="Bahnschrift" panose="020B0502040204020203" pitchFamily="34" charset="0"/>
              </a:rPr>
              <a:t> card folder into the respective slots. Distortion of card size may occur, but after cutting and trimming they will be playable. </a:t>
            </a:r>
            <a:endParaRPr lang="en-GB" sz="1100" dirty="0">
              <a:latin typeface="Bahnschrif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08094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olygon&#10;&#10;Description automatically generated">
            <a:extLst>
              <a:ext uri="{FF2B5EF4-FFF2-40B4-BE49-F238E27FC236}">
                <a16:creationId xmlns:a16="http://schemas.microsoft.com/office/drawing/2014/main" id="{36626065-5CDC-41B9-9110-E141F2673B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0" y="4018862"/>
            <a:ext cx="1980000" cy="2839138"/>
          </a:xfrm>
          <a:prstGeom prst="rect">
            <a:avLst/>
          </a:prstGeom>
        </p:spPr>
      </p:pic>
      <p:pic>
        <p:nvPicPr>
          <p:cNvPr id="14" name="Picture 13" descr="Polygon&#10;&#10;Description automatically generated">
            <a:extLst>
              <a:ext uri="{FF2B5EF4-FFF2-40B4-BE49-F238E27FC236}">
                <a16:creationId xmlns:a16="http://schemas.microsoft.com/office/drawing/2014/main" id="{B1EF4ED8-081E-45CB-A7F7-36CE53AC7B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980001" y="4018862"/>
            <a:ext cx="1980000" cy="2839138"/>
          </a:xfrm>
          <a:prstGeom prst="rect">
            <a:avLst/>
          </a:prstGeom>
        </p:spPr>
      </p:pic>
      <p:pic>
        <p:nvPicPr>
          <p:cNvPr id="16" name="Picture 15" descr="Polygon&#10;&#10;Description automatically generated">
            <a:extLst>
              <a:ext uri="{FF2B5EF4-FFF2-40B4-BE49-F238E27FC236}">
                <a16:creationId xmlns:a16="http://schemas.microsoft.com/office/drawing/2014/main" id="{6E6DAB9B-07CF-4E79-B0B8-C2BF4B2F1A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7926000" y="4018862"/>
            <a:ext cx="1980000" cy="2839138"/>
          </a:xfrm>
          <a:prstGeom prst="rect">
            <a:avLst/>
          </a:prstGeom>
        </p:spPr>
      </p:pic>
      <p:pic>
        <p:nvPicPr>
          <p:cNvPr id="18" name="Picture 17" descr="Polygon&#10;&#10;Description automatically generated">
            <a:extLst>
              <a:ext uri="{FF2B5EF4-FFF2-40B4-BE49-F238E27FC236}">
                <a16:creationId xmlns:a16="http://schemas.microsoft.com/office/drawing/2014/main" id="{1EDB0DBE-F655-472B-BF8D-C5A70D24D7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966000" y="4018862"/>
            <a:ext cx="1980000" cy="2839138"/>
          </a:xfrm>
          <a:prstGeom prst="rect">
            <a:avLst/>
          </a:prstGeom>
        </p:spPr>
      </p:pic>
      <p:pic>
        <p:nvPicPr>
          <p:cNvPr id="20" name="Picture 19" descr="Polygon&#10;&#10;Description automatically generated">
            <a:extLst>
              <a:ext uri="{FF2B5EF4-FFF2-40B4-BE49-F238E27FC236}">
                <a16:creationId xmlns:a16="http://schemas.microsoft.com/office/drawing/2014/main" id="{1CB491C1-7E7D-406E-92E0-FFFBC3D80D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5951998" y="4015498"/>
            <a:ext cx="1980000" cy="2839138"/>
          </a:xfrm>
          <a:prstGeom prst="rect">
            <a:avLst/>
          </a:prstGeom>
        </p:spPr>
      </p:pic>
      <p:grpSp>
        <p:nvGrpSpPr>
          <p:cNvPr id="35" name="Group 34">
            <a:extLst>
              <a:ext uri="{FF2B5EF4-FFF2-40B4-BE49-F238E27FC236}">
                <a16:creationId xmlns:a16="http://schemas.microsoft.com/office/drawing/2014/main" id="{5CA72820-71B5-431E-BC3D-F9E986A10463}"/>
              </a:ext>
            </a:extLst>
          </p:cNvPr>
          <p:cNvGrpSpPr/>
          <p:nvPr/>
        </p:nvGrpSpPr>
        <p:grpSpPr>
          <a:xfrm>
            <a:off x="-1" y="0"/>
            <a:ext cx="9941313" cy="6865788"/>
            <a:chOff x="-1" y="0"/>
            <a:chExt cx="9941313" cy="6865788"/>
          </a:xfrm>
        </p:grpSpPr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2E0ECAFD-1451-47AE-9086-F3840CFA69D9}"/>
                </a:ext>
              </a:extLst>
            </p:cNvPr>
            <p:cNvSpPr txBox="1"/>
            <p:nvPr/>
          </p:nvSpPr>
          <p:spPr>
            <a:xfrm>
              <a:off x="-1" y="0"/>
              <a:ext cx="529683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err="1">
                  <a:latin typeface="Bahnschrift" panose="020B0502040204020203" pitchFamily="34" charset="0"/>
                </a:rPr>
                <a:t>MicroBattle</a:t>
              </a:r>
              <a:r>
                <a:rPr lang="en-GB" dirty="0">
                  <a:latin typeface="Bahnschrift" panose="020B0502040204020203" pitchFamily="34" charset="0"/>
                </a:rPr>
                <a:t> – Custom Pack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D1BC730C-0819-42F9-9287-65DDD61442B0}"/>
                </a:ext>
              </a:extLst>
            </p:cNvPr>
            <p:cNvSpPr txBox="1"/>
            <p:nvPr/>
          </p:nvSpPr>
          <p:spPr>
            <a:xfrm>
              <a:off x="5487300" y="0"/>
              <a:ext cx="44540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 err="1">
                  <a:latin typeface="Bahnschrift Light" panose="020B0502040204020203" pitchFamily="34" charset="0"/>
                </a:rPr>
                <a:t>MicroBattle</a:t>
              </a:r>
              <a:r>
                <a:rPr lang="en-US" sz="900" dirty="0">
                  <a:latin typeface="Bahnschrift Light" panose="020B0502040204020203" pitchFamily="34" charset="0"/>
                </a:rPr>
                <a:t> Project was funded by the National Biofilms Innovation Centre (NBIC) Public Engagement Grant 2020-2021.</a:t>
              </a:r>
              <a:endParaRPr lang="en-GB" sz="900" dirty="0">
                <a:latin typeface="Bahnschrift Light" panose="020B0502040204020203" pitchFamily="34" charset="0"/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03A49ABF-32C2-48F5-89EC-319BF48C2C71}"/>
                </a:ext>
              </a:extLst>
            </p:cNvPr>
            <p:cNvSpPr txBox="1"/>
            <p:nvPr/>
          </p:nvSpPr>
          <p:spPr>
            <a:xfrm>
              <a:off x="-1" y="369332"/>
              <a:ext cx="5143471" cy="7386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just"/>
              <a:r>
                <a:rPr lang="en-GB" sz="1400" dirty="0">
                  <a:latin typeface="Bahnschrift Light" panose="020B0502040204020203" pitchFamily="34" charset="0"/>
                </a:rPr>
                <a:t>(1) Please trim white excess paper. (2) Fold along </a:t>
              </a:r>
              <a:r>
                <a:rPr lang="en-GB" sz="1400" dirty="0">
                  <a:solidFill>
                    <a:schemeClr val="accent2"/>
                  </a:solidFill>
                  <a:latin typeface="Bahnschrift Light" panose="020B0502040204020203" pitchFamily="34" charset="0"/>
                </a:rPr>
                <a:t>Orange Line </a:t>
              </a:r>
              <a:r>
                <a:rPr lang="en-GB" sz="1400" dirty="0">
                  <a:latin typeface="Bahnschrift Light" panose="020B0502040204020203" pitchFamily="34" charset="0"/>
                </a:rPr>
                <a:t>and glue card backs together. (3) Cut along </a:t>
              </a:r>
              <a:r>
                <a:rPr lang="en-GB" sz="1400" dirty="0">
                  <a:solidFill>
                    <a:srgbClr val="7030A0"/>
                  </a:solidFill>
                  <a:latin typeface="Bahnschrift Light" panose="020B0502040204020203" pitchFamily="34" charset="0"/>
                </a:rPr>
                <a:t>Purple Lines</a:t>
              </a:r>
              <a:r>
                <a:rPr lang="en-GB" sz="1400" dirty="0">
                  <a:latin typeface="Bahnschrift Light" panose="020B0502040204020203" pitchFamily="34" charset="0"/>
                </a:rPr>
                <a:t> to separate cards after glue has set.</a:t>
              </a:r>
            </a:p>
          </p:txBody>
        </p: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360D30AD-E2B1-40B0-860C-A1AC9DB0A010}"/>
                </a:ext>
              </a:extLst>
            </p:cNvPr>
            <p:cNvGrpSpPr/>
            <p:nvPr/>
          </p:nvGrpSpPr>
          <p:grpSpPr>
            <a:xfrm>
              <a:off x="0" y="1107996"/>
              <a:ext cx="9906000" cy="5757792"/>
              <a:chOff x="0" y="1107996"/>
              <a:chExt cx="9906000" cy="5757792"/>
            </a:xfrm>
          </p:grpSpPr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0DF7871D-3EE1-4A25-9C4A-92D9ABE4A7F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0" y="4008599"/>
                <a:ext cx="9906000" cy="0"/>
              </a:xfrm>
              <a:prstGeom prst="line">
                <a:avLst/>
              </a:prstGeom>
              <a:ln w="57150">
                <a:solidFill>
                  <a:schemeClr val="accent2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9B14B435-181F-44AF-8468-9AD74BFC213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73996" y="1107996"/>
                <a:ext cx="6004" cy="5757792"/>
              </a:xfrm>
              <a:prstGeom prst="line">
                <a:avLst/>
              </a:prstGeom>
              <a:ln w="57150">
                <a:solidFill>
                  <a:srgbClr val="7030A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9B432F36-BD27-42FC-9CD5-A01CED32C3E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947989" y="1107996"/>
                <a:ext cx="12006" cy="5736691"/>
              </a:xfrm>
              <a:prstGeom prst="line">
                <a:avLst/>
              </a:prstGeom>
              <a:ln w="57150">
                <a:solidFill>
                  <a:srgbClr val="7030A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39218FD5-69FD-4F4B-9892-80CDF65702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952008" y="1107996"/>
                <a:ext cx="0" cy="5736691"/>
              </a:xfrm>
              <a:prstGeom prst="line">
                <a:avLst/>
              </a:prstGeom>
              <a:ln w="57150">
                <a:solidFill>
                  <a:srgbClr val="7030A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2AA1BE7B-8B0D-42E3-B03C-A162368ED8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907986" y="1107996"/>
                <a:ext cx="0" cy="5736691"/>
              </a:xfrm>
              <a:prstGeom prst="line">
                <a:avLst/>
              </a:prstGeom>
              <a:ln w="57150">
                <a:solidFill>
                  <a:srgbClr val="7030A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12E704C2-E30F-4D5E-80EF-9297067F4C9E}"/>
              </a:ext>
            </a:extLst>
          </p:cNvPr>
          <p:cNvSpPr txBox="1"/>
          <p:nvPr/>
        </p:nvSpPr>
        <p:spPr>
          <a:xfrm>
            <a:off x="5296829" y="369332"/>
            <a:ext cx="4418699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Bahnschrift" panose="020B0502040204020203" pitchFamily="34" charset="0"/>
              </a:rPr>
              <a:t>DRAG and DROP microbe and battle card images from the </a:t>
            </a:r>
            <a:r>
              <a:rPr lang="en-US" sz="1100" dirty="0" err="1">
                <a:latin typeface="Bahnschrift" panose="020B0502040204020203" pitchFamily="34" charset="0"/>
              </a:rPr>
              <a:t>MicroBattle</a:t>
            </a:r>
            <a:r>
              <a:rPr lang="en-US" sz="1100" dirty="0">
                <a:latin typeface="Bahnschrift" panose="020B0502040204020203" pitchFamily="34" charset="0"/>
              </a:rPr>
              <a:t> card folder into the respective slots. Distortion of card size may occur, but after cutting and trimming they will be playable. </a:t>
            </a:r>
            <a:endParaRPr lang="en-GB" sz="1100" dirty="0">
              <a:latin typeface="Bahnschrif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80720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olygon&#10;&#10;Description automatically generated">
            <a:extLst>
              <a:ext uri="{FF2B5EF4-FFF2-40B4-BE49-F238E27FC236}">
                <a16:creationId xmlns:a16="http://schemas.microsoft.com/office/drawing/2014/main" id="{36626065-5CDC-41B9-9110-E141F2673B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0" y="4018862"/>
            <a:ext cx="1980000" cy="2839138"/>
          </a:xfrm>
          <a:prstGeom prst="rect">
            <a:avLst/>
          </a:prstGeom>
        </p:spPr>
      </p:pic>
      <p:pic>
        <p:nvPicPr>
          <p:cNvPr id="14" name="Picture 13" descr="Polygon&#10;&#10;Description automatically generated">
            <a:extLst>
              <a:ext uri="{FF2B5EF4-FFF2-40B4-BE49-F238E27FC236}">
                <a16:creationId xmlns:a16="http://schemas.microsoft.com/office/drawing/2014/main" id="{B1EF4ED8-081E-45CB-A7F7-36CE53AC7B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980001" y="4018862"/>
            <a:ext cx="1980000" cy="2839138"/>
          </a:xfrm>
          <a:prstGeom prst="rect">
            <a:avLst/>
          </a:prstGeom>
        </p:spPr>
      </p:pic>
      <p:pic>
        <p:nvPicPr>
          <p:cNvPr id="16" name="Picture 15" descr="Polygon&#10;&#10;Description automatically generated">
            <a:extLst>
              <a:ext uri="{FF2B5EF4-FFF2-40B4-BE49-F238E27FC236}">
                <a16:creationId xmlns:a16="http://schemas.microsoft.com/office/drawing/2014/main" id="{6E6DAB9B-07CF-4E79-B0B8-C2BF4B2F1A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7926000" y="4018862"/>
            <a:ext cx="1980000" cy="2839138"/>
          </a:xfrm>
          <a:prstGeom prst="rect">
            <a:avLst/>
          </a:prstGeom>
        </p:spPr>
      </p:pic>
      <p:pic>
        <p:nvPicPr>
          <p:cNvPr id="18" name="Picture 17" descr="Polygon&#10;&#10;Description automatically generated">
            <a:extLst>
              <a:ext uri="{FF2B5EF4-FFF2-40B4-BE49-F238E27FC236}">
                <a16:creationId xmlns:a16="http://schemas.microsoft.com/office/drawing/2014/main" id="{1EDB0DBE-F655-472B-BF8D-C5A70D24D7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966000" y="4018862"/>
            <a:ext cx="1980000" cy="2839138"/>
          </a:xfrm>
          <a:prstGeom prst="rect">
            <a:avLst/>
          </a:prstGeom>
        </p:spPr>
      </p:pic>
      <p:pic>
        <p:nvPicPr>
          <p:cNvPr id="20" name="Picture 19" descr="Polygon&#10;&#10;Description automatically generated">
            <a:extLst>
              <a:ext uri="{FF2B5EF4-FFF2-40B4-BE49-F238E27FC236}">
                <a16:creationId xmlns:a16="http://schemas.microsoft.com/office/drawing/2014/main" id="{1CB491C1-7E7D-406E-92E0-FFFBC3D80D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5951998" y="4015498"/>
            <a:ext cx="1980000" cy="2839138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E13AADE8-AE16-42C2-9996-CAC1B920BADC}"/>
              </a:ext>
            </a:extLst>
          </p:cNvPr>
          <p:cNvGrpSpPr/>
          <p:nvPr/>
        </p:nvGrpSpPr>
        <p:grpSpPr>
          <a:xfrm>
            <a:off x="-1" y="0"/>
            <a:ext cx="9941313" cy="6865788"/>
            <a:chOff x="-1" y="0"/>
            <a:chExt cx="9941313" cy="6865788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C6908ADB-304F-43B3-B61A-8835F9257B94}"/>
                </a:ext>
              </a:extLst>
            </p:cNvPr>
            <p:cNvSpPr txBox="1"/>
            <p:nvPr/>
          </p:nvSpPr>
          <p:spPr>
            <a:xfrm>
              <a:off x="-1" y="0"/>
              <a:ext cx="529683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err="1">
                  <a:latin typeface="Bahnschrift" panose="020B0502040204020203" pitchFamily="34" charset="0"/>
                </a:rPr>
                <a:t>MicroBattle</a:t>
              </a:r>
              <a:r>
                <a:rPr lang="en-GB" dirty="0">
                  <a:latin typeface="Bahnschrift" panose="020B0502040204020203" pitchFamily="34" charset="0"/>
                </a:rPr>
                <a:t> – Custom Pack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D7CA4F4C-FA8B-44D5-A2AF-F315F1F2753E}"/>
                </a:ext>
              </a:extLst>
            </p:cNvPr>
            <p:cNvSpPr txBox="1"/>
            <p:nvPr/>
          </p:nvSpPr>
          <p:spPr>
            <a:xfrm>
              <a:off x="5487300" y="0"/>
              <a:ext cx="44540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 err="1">
                  <a:latin typeface="Bahnschrift Light" panose="020B0502040204020203" pitchFamily="34" charset="0"/>
                </a:rPr>
                <a:t>MicroBattle</a:t>
              </a:r>
              <a:r>
                <a:rPr lang="en-US" sz="900" dirty="0">
                  <a:latin typeface="Bahnschrift Light" panose="020B0502040204020203" pitchFamily="34" charset="0"/>
                </a:rPr>
                <a:t> Project was funded by the National Biofilms Innovation Centre (NBIC) Public Engagement Grant 2020-2021.</a:t>
              </a:r>
              <a:endParaRPr lang="en-GB" sz="900" dirty="0">
                <a:latin typeface="Bahnschrift Light" panose="020B0502040204020203" pitchFamily="34" charset="0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D87880B4-F826-452B-BC86-B261DC9E6D53}"/>
                </a:ext>
              </a:extLst>
            </p:cNvPr>
            <p:cNvSpPr txBox="1"/>
            <p:nvPr/>
          </p:nvSpPr>
          <p:spPr>
            <a:xfrm>
              <a:off x="-1" y="369332"/>
              <a:ext cx="5143471" cy="7386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just"/>
              <a:r>
                <a:rPr lang="en-GB" sz="1400" dirty="0">
                  <a:latin typeface="Bahnschrift Light" panose="020B0502040204020203" pitchFamily="34" charset="0"/>
                </a:rPr>
                <a:t>(1) Please trim white excess paper. (2) Fold along </a:t>
              </a:r>
              <a:r>
                <a:rPr lang="en-GB" sz="1400" dirty="0">
                  <a:solidFill>
                    <a:schemeClr val="accent2"/>
                  </a:solidFill>
                  <a:latin typeface="Bahnschrift Light" panose="020B0502040204020203" pitchFamily="34" charset="0"/>
                </a:rPr>
                <a:t>Orange Line </a:t>
              </a:r>
              <a:r>
                <a:rPr lang="en-GB" sz="1400" dirty="0">
                  <a:latin typeface="Bahnschrift Light" panose="020B0502040204020203" pitchFamily="34" charset="0"/>
                </a:rPr>
                <a:t>and glue card backs together. (3) Cut along </a:t>
              </a:r>
              <a:r>
                <a:rPr lang="en-GB" sz="1400" dirty="0">
                  <a:solidFill>
                    <a:srgbClr val="7030A0"/>
                  </a:solidFill>
                  <a:latin typeface="Bahnschrift Light" panose="020B0502040204020203" pitchFamily="34" charset="0"/>
                </a:rPr>
                <a:t>Purple Lines</a:t>
              </a:r>
              <a:r>
                <a:rPr lang="en-GB" sz="1400" dirty="0">
                  <a:latin typeface="Bahnschrift Light" panose="020B0502040204020203" pitchFamily="34" charset="0"/>
                </a:rPr>
                <a:t> to separate cards after glue has set.</a:t>
              </a:r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9CABB5C8-1E3E-4000-BCFF-3DD0BFB4908C}"/>
                </a:ext>
              </a:extLst>
            </p:cNvPr>
            <p:cNvGrpSpPr/>
            <p:nvPr/>
          </p:nvGrpSpPr>
          <p:grpSpPr>
            <a:xfrm>
              <a:off x="0" y="1107996"/>
              <a:ext cx="9906000" cy="5757792"/>
              <a:chOff x="0" y="1107996"/>
              <a:chExt cx="9906000" cy="5757792"/>
            </a:xfrm>
          </p:grpSpPr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97B42D97-928C-4A50-BBA7-994CE3AE7D1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0" y="4008599"/>
                <a:ext cx="9906000" cy="0"/>
              </a:xfrm>
              <a:prstGeom prst="line">
                <a:avLst/>
              </a:prstGeom>
              <a:ln w="57150">
                <a:solidFill>
                  <a:schemeClr val="accent2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4612F517-3865-4A4D-B683-C8BCE53D3D0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73996" y="1107996"/>
                <a:ext cx="6004" cy="5757792"/>
              </a:xfrm>
              <a:prstGeom prst="line">
                <a:avLst/>
              </a:prstGeom>
              <a:ln w="57150">
                <a:solidFill>
                  <a:srgbClr val="7030A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BCC33F0F-16FB-45F5-B636-8B1C156A7E1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947989" y="1107996"/>
                <a:ext cx="12006" cy="5736691"/>
              </a:xfrm>
              <a:prstGeom prst="line">
                <a:avLst/>
              </a:prstGeom>
              <a:ln w="57150">
                <a:solidFill>
                  <a:srgbClr val="7030A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42277187-6388-4CAA-905D-5E952AB597E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952008" y="1107996"/>
                <a:ext cx="0" cy="5736691"/>
              </a:xfrm>
              <a:prstGeom prst="line">
                <a:avLst/>
              </a:prstGeom>
              <a:ln w="57150">
                <a:solidFill>
                  <a:srgbClr val="7030A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7DBDF9D6-43F5-456C-9F46-4657BE00D5F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907986" y="1107996"/>
                <a:ext cx="0" cy="5736691"/>
              </a:xfrm>
              <a:prstGeom prst="line">
                <a:avLst/>
              </a:prstGeom>
              <a:ln w="57150">
                <a:solidFill>
                  <a:srgbClr val="7030A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ABBB8E02-34E9-4BA5-8D48-084DE55EAF9B}"/>
              </a:ext>
            </a:extLst>
          </p:cNvPr>
          <p:cNvSpPr txBox="1"/>
          <p:nvPr/>
        </p:nvSpPr>
        <p:spPr>
          <a:xfrm>
            <a:off x="5296829" y="369332"/>
            <a:ext cx="4418699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Bahnschrift" panose="020B0502040204020203" pitchFamily="34" charset="0"/>
              </a:rPr>
              <a:t>DRAG and DROP microbe and battle card images from the </a:t>
            </a:r>
            <a:r>
              <a:rPr lang="en-US" sz="1100" dirty="0" err="1">
                <a:latin typeface="Bahnschrift" panose="020B0502040204020203" pitchFamily="34" charset="0"/>
              </a:rPr>
              <a:t>MicroBattle</a:t>
            </a:r>
            <a:r>
              <a:rPr lang="en-US" sz="1100" dirty="0">
                <a:latin typeface="Bahnschrift" panose="020B0502040204020203" pitchFamily="34" charset="0"/>
              </a:rPr>
              <a:t> card folder into the respective slots. Distortion of card size may occur, but after cutting and trimming they will be playable. </a:t>
            </a:r>
            <a:endParaRPr lang="en-GB" sz="1100" dirty="0">
              <a:latin typeface="Bahnschrif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98205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olygon&#10;&#10;Description automatically generated">
            <a:extLst>
              <a:ext uri="{FF2B5EF4-FFF2-40B4-BE49-F238E27FC236}">
                <a16:creationId xmlns:a16="http://schemas.microsoft.com/office/drawing/2014/main" id="{36626065-5CDC-41B9-9110-E141F2673B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0" y="4018862"/>
            <a:ext cx="1980000" cy="2839138"/>
          </a:xfrm>
          <a:prstGeom prst="rect">
            <a:avLst/>
          </a:prstGeom>
        </p:spPr>
      </p:pic>
      <p:pic>
        <p:nvPicPr>
          <p:cNvPr id="14" name="Picture 13" descr="Polygon&#10;&#10;Description automatically generated">
            <a:extLst>
              <a:ext uri="{FF2B5EF4-FFF2-40B4-BE49-F238E27FC236}">
                <a16:creationId xmlns:a16="http://schemas.microsoft.com/office/drawing/2014/main" id="{B1EF4ED8-081E-45CB-A7F7-36CE53AC7B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980001" y="4018862"/>
            <a:ext cx="1980000" cy="2839138"/>
          </a:xfrm>
          <a:prstGeom prst="rect">
            <a:avLst/>
          </a:prstGeom>
        </p:spPr>
      </p:pic>
      <p:pic>
        <p:nvPicPr>
          <p:cNvPr id="16" name="Picture 15" descr="Polygon&#10;&#10;Description automatically generated">
            <a:extLst>
              <a:ext uri="{FF2B5EF4-FFF2-40B4-BE49-F238E27FC236}">
                <a16:creationId xmlns:a16="http://schemas.microsoft.com/office/drawing/2014/main" id="{6E6DAB9B-07CF-4E79-B0B8-C2BF4B2F1A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7926000" y="4018862"/>
            <a:ext cx="1980000" cy="2839138"/>
          </a:xfrm>
          <a:prstGeom prst="rect">
            <a:avLst/>
          </a:prstGeom>
        </p:spPr>
      </p:pic>
      <p:pic>
        <p:nvPicPr>
          <p:cNvPr id="18" name="Picture 17" descr="Polygon&#10;&#10;Description automatically generated">
            <a:extLst>
              <a:ext uri="{FF2B5EF4-FFF2-40B4-BE49-F238E27FC236}">
                <a16:creationId xmlns:a16="http://schemas.microsoft.com/office/drawing/2014/main" id="{1EDB0DBE-F655-472B-BF8D-C5A70D24D7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966000" y="4018862"/>
            <a:ext cx="1980000" cy="2839138"/>
          </a:xfrm>
          <a:prstGeom prst="rect">
            <a:avLst/>
          </a:prstGeom>
        </p:spPr>
      </p:pic>
      <p:pic>
        <p:nvPicPr>
          <p:cNvPr id="20" name="Picture 19" descr="Polygon&#10;&#10;Description automatically generated">
            <a:extLst>
              <a:ext uri="{FF2B5EF4-FFF2-40B4-BE49-F238E27FC236}">
                <a16:creationId xmlns:a16="http://schemas.microsoft.com/office/drawing/2014/main" id="{1CB491C1-7E7D-406E-92E0-FFFBC3D80D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5951998" y="4015498"/>
            <a:ext cx="1980000" cy="2839138"/>
          </a:xfrm>
          <a:prstGeom prst="rect">
            <a:avLst/>
          </a:prstGeom>
        </p:spPr>
      </p:pic>
      <p:grpSp>
        <p:nvGrpSpPr>
          <p:cNvPr id="26" name="Group 25">
            <a:extLst>
              <a:ext uri="{FF2B5EF4-FFF2-40B4-BE49-F238E27FC236}">
                <a16:creationId xmlns:a16="http://schemas.microsoft.com/office/drawing/2014/main" id="{DBAC97FC-5A49-417D-AAD3-810C2A349F1E}"/>
              </a:ext>
            </a:extLst>
          </p:cNvPr>
          <p:cNvGrpSpPr/>
          <p:nvPr/>
        </p:nvGrpSpPr>
        <p:grpSpPr>
          <a:xfrm>
            <a:off x="-1" y="0"/>
            <a:ext cx="9941313" cy="6865788"/>
            <a:chOff x="-1" y="0"/>
            <a:chExt cx="9941313" cy="6865788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EBFDC69D-44AE-45C1-9C48-09856020FD1C}"/>
                </a:ext>
              </a:extLst>
            </p:cNvPr>
            <p:cNvSpPr txBox="1"/>
            <p:nvPr/>
          </p:nvSpPr>
          <p:spPr>
            <a:xfrm>
              <a:off x="-1" y="0"/>
              <a:ext cx="529683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err="1">
                  <a:latin typeface="Bahnschrift" panose="020B0502040204020203" pitchFamily="34" charset="0"/>
                </a:rPr>
                <a:t>MicroBattle</a:t>
              </a:r>
              <a:r>
                <a:rPr lang="en-GB" dirty="0">
                  <a:latin typeface="Bahnschrift" panose="020B0502040204020203" pitchFamily="34" charset="0"/>
                </a:rPr>
                <a:t> – Custom Pack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53DB3F07-F83B-4F39-8C95-35F8975D82C0}"/>
                </a:ext>
              </a:extLst>
            </p:cNvPr>
            <p:cNvSpPr txBox="1"/>
            <p:nvPr/>
          </p:nvSpPr>
          <p:spPr>
            <a:xfrm>
              <a:off x="5487300" y="0"/>
              <a:ext cx="44540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 err="1">
                  <a:latin typeface="Bahnschrift Light" panose="020B0502040204020203" pitchFamily="34" charset="0"/>
                </a:rPr>
                <a:t>MicroBattle</a:t>
              </a:r>
              <a:r>
                <a:rPr lang="en-US" sz="900" dirty="0">
                  <a:latin typeface="Bahnschrift Light" panose="020B0502040204020203" pitchFamily="34" charset="0"/>
                </a:rPr>
                <a:t> Project was funded by the National Biofilms Innovation Centre (NBIC) Public Engagement Grant 2020-2021.</a:t>
              </a:r>
              <a:endParaRPr lang="en-GB" sz="900" dirty="0">
                <a:latin typeface="Bahnschrift Light" panose="020B0502040204020203" pitchFamily="34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CD00F38-7CA0-4862-BD6C-882D2BD1CCE0}"/>
                </a:ext>
              </a:extLst>
            </p:cNvPr>
            <p:cNvSpPr txBox="1"/>
            <p:nvPr/>
          </p:nvSpPr>
          <p:spPr>
            <a:xfrm>
              <a:off x="-1" y="369332"/>
              <a:ext cx="5143471" cy="7386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just"/>
              <a:r>
                <a:rPr lang="en-GB" sz="1400" dirty="0">
                  <a:latin typeface="Bahnschrift Light" panose="020B0502040204020203" pitchFamily="34" charset="0"/>
                </a:rPr>
                <a:t>(1) Please trim white excess paper. (2) Fold along </a:t>
              </a:r>
              <a:r>
                <a:rPr lang="en-GB" sz="1400" dirty="0">
                  <a:solidFill>
                    <a:schemeClr val="accent2"/>
                  </a:solidFill>
                  <a:latin typeface="Bahnschrift Light" panose="020B0502040204020203" pitchFamily="34" charset="0"/>
                </a:rPr>
                <a:t>Orange Line </a:t>
              </a:r>
              <a:r>
                <a:rPr lang="en-GB" sz="1400" dirty="0">
                  <a:latin typeface="Bahnschrift Light" panose="020B0502040204020203" pitchFamily="34" charset="0"/>
                </a:rPr>
                <a:t>and glue card backs together. (3) Cut along </a:t>
              </a:r>
              <a:r>
                <a:rPr lang="en-GB" sz="1400" dirty="0">
                  <a:solidFill>
                    <a:srgbClr val="7030A0"/>
                  </a:solidFill>
                  <a:latin typeface="Bahnschrift Light" panose="020B0502040204020203" pitchFamily="34" charset="0"/>
                </a:rPr>
                <a:t>Purple Lines</a:t>
              </a:r>
              <a:r>
                <a:rPr lang="en-GB" sz="1400" dirty="0">
                  <a:latin typeface="Bahnschrift Light" panose="020B0502040204020203" pitchFamily="34" charset="0"/>
                </a:rPr>
                <a:t> to separate cards after glue has set.</a:t>
              </a:r>
            </a:p>
          </p:txBody>
        </p: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BF3551F0-1114-45D7-AD65-D2B18FDCFEF7}"/>
                </a:ext>
              </a:extLst>
            </p:cNvPr>
            <p:cNvGrpSpPr/>
            <p:nvPr/>
          </p:nvGrpSpPr>
          <p:grpSpPr>
            <a:xfrm>
              <a:off x="0" y="1107996"/>
              <a:ext cx="9906000" cy="5757792"/>
              <a:chOff x="0" y="1107996"/>
              <a:chExt cx="9906000" cy="5757792"/>
            </a:xfrm>
          </p:grpSpPr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E5F5545D-CEF8-46CC-82B7-572609DF0C9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0" y="4008599"/>
                <a:ext cx="9906000" cy="0"/>
              </a:xfrm>
              <a:prstGeom prst="line">
                <a:avLst/>
              </a:prstGeom>
              <a:ln w="57150">
                <a:solidFill>
                  <a:schemeClr val="accent2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4161E9A4-4460-40BD-A73C-8DB75FE4E7C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73996" y="1107996"/>
                <a:ext cx="6004" cy="5757792"/>
              </a:xfrm>
              <a:prstGeom prst="line">
                <a:avLst/>
              </a:prstGeom>
              <a:ln w="57150">
                <a:solidFill>
                  <a:srgbClr val="7030A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43CDBB78-4048-4B34-A066-802BCC57D2B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947989" y="1107996"/>
                <a:ext cx="12006" cy="5736691"/>
              </a:xfrm>
              <a:prstGeom prst="line">
                <a:avLst/>
              </a:prstGeom>
              <a:ln w="57150">
                <a:solidFill>
                  <a:srgbClr val="7030A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60D07050-70E8-4703-90CB-A9266035A2E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952008" y="1107996"/>
                <a:ext cx="0" cy="5736691"/>
              </a:xfrm>
              <a:prstGeom prst="line">
                <a:avLst/>
              </a:prstGeom>
              <a:ln w="57150">
                <a:solidFill>
                  <a:srgbClr val="7030A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CB582454-59CF-455B-8778-EFB97514BEF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907986" y="1107996"/>
                <a:ext cx="0" cy="5736691"/>
              </a:xfrm>
              <a:prstGeom prst="line">
                <a:avLst/>
              </a:prstGeom>
              <a:ln w="57150">
                <a:solidFill>
                  <a:srgbClr val="7030A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EC80B249-A32A-4A3A-88E4-8CFEE6A1F914}"/>
              </a:ext>
            </a:extLst>
          </p:cNvPr>
          <p:cNvSpPr txBox="1"/>
          <p:nvPr/>
        </p:nvSpPr>
        <p:spPr>
          <a:xfrm>
            <a:off x="5296829" y="377721"/>
            <a:ext cx="4418699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Bahnschrift" panose="020B0502040204020203" pitchFamily="34" charset="0"/>
              </a:rPr>
              <a:t>DRAG and DROP microbe and battle card images from the </a:t>
            </a:r>
            <a:r>
              <a:rPr lang="en-US" sz="1100" dirty="0" err="1">
                <a:latin typeface="Bahnschrift" panose="020B0502040204020203" pitchFamily="34" charset="0"/>
              </a:rPr>
              <a:t>MicroBattle</a:t>
            </a:r>
            <a:r>
              <a:rPr lang="en-US" sz="1100" dirty="0">
                <a:latin typeface="Bahnschrift" panose="020B0502040204020203" pitchFamily="34" charset="0"/>
              </a:rPr>
              <a:t> card folder into the respective slots. Distortion of card size may occur, but after cutting and trimming they will be playable. </a:t>
            </a:r>
            <a:endParaRPr lang="en-GB" sz="1100" dirty="0">
              <a:latin typeface="Bahnschrif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3844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olygon&#10;&#10;Description automatically generated">
            <a:extLst>
              <a:ext uri="{FF2B5EF4-FFF2-40B4-BE49-F238E27FC236}">
                <a16:creationId xmlns:a16="http://schemas.microsoft.com/office/drawing/2014/main" id="{36626065-5CDC-41B9-9110-E141F2673B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0" y="4018862"/>
            <a:ext cx="1980000" cy="2839138"/>
          </a:xfrm>
          <a:prstGeom prst="rect">
            <a:avLst/>
          </a:prstGeom>
        </p:spPr>
      </p:pic>
      <p:pic>
        <p:nvPicPr>
          <p:cNvPr id="14" name="Picture 13" descr="Polygon&#10;&#10;Description automatically generated">
            <a:extLst>
              <a:ext uri="{FF2B5EF4-FFF2-40B4-BE49-F238E27FC236}">
                <a16:creationId xmlns:a16="http://schemas.microsoft.com/office/drawing/2014/main" id="{B1EF4ED8-081E-45CB-A7F7-36CE53AC7B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980001" y="4018862"/>
            <a:ext cx="1980000" cy="2839138"/>
          </a:xfrm>
          <a:prstGeom prst="rect">
            <a:avLst/>
          </a:prstGeom>
        </p:spPr>
      </p:pic>
      <p:pic>
        <p:nvPicPr>
          <p:cNvPr id="16" name="Picture 15" descr="Polygon&#10;&#10;Description automatically generated">
            <a:extLst>
              <a:ext uri="{FF2B5EF4-FFF2-40B4-BE49-F238E27FC236}">
                <a16:creationId xmlns:a16="http://schemas.microsoft.com/office/drawing/2014/main" id="{6E6DAB9B-07CF-4E79-B0B8-C2BF4B2F1A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7926000" y="4018862"/>
            <a:ext cx="1980000" cy="2839138"/>
          </a:xfrm>
          <a:prstGeom prst="rect">
            <a:avLst/>
          </a:prstGeom>
        </p:spPr>
      </p:pic>
      <p:pic>
        <p:nvPicPr>
          <p:cNvPr id="18" name="Picture 17" descr="Polygon&#10;&#10;Description automatically generated">
            <a:extLst>
              <a:ext uri="{FF2B5EF4-FFF2-40B4-BE49-F238E27FC236}">
                <a16:creationId xmlns:a16="http://schemas.microsoft.com/office/drawing/2014/main" id="{1EDB0DBE-F655-472B-BF8D-C5A70D24D7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966000" y="4018862"/>
            <a:ext cx="1980000" cy="2839138"/>
          </a:xfrm>
          <a:prstGeom prst="rect">
            <a:avLst/>
          </a:prstGeom>
        </p:spPr>
      </p:pic>
      <p:pic>
        <p:nvPicPr>
          <p:cNvPr id="20" name="Picture 19" descr="Polygon&#10;&#10;Description automatically generated">
            <a:extLst>
              <a:ext uri="{FF2B5EF4-FFF2-40B4-BE49-F238E27FC236}">
                <a16:creationId xmlns:a16="http://schemas.microsoft.com/office/drawing/2014/main" id="{1CB491C1-7E7D-406E-92E0-FFFBC3D80D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5951998" y="4015498"/>
            <a:ext cx="1980000" cy="2839138"/>
          </a:xfrm>
          <a:prstGeom prst="rect">
            <a:avLst/>
          </a:prstGeom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6FB9137E-1BF4-468F-9076-A73CD192B654}"/>
              </a:ext>
            </a:extLst>
          </p:cNvPr>
          <p:cNvGrpSpPr/>
          <p:nvPr/>
        </p:nvGrpSpPr>
        <p:grpSpPr>
          <a:xfrm>
            <a:off x="-1" y="0"/>
            <a:ext cx="9941313" cy="6865788"/>
            <a:chOff x="-1" y="0"/>
            <a:chExt cx="9941313" cy="6865788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251982E1-867F-4EF1-92FB-F8E750F1C20C}"/>
                </a:ext>
              </a:extLst>
            </p:cNvPr>
            <p:cNvSpPr txBox="1"/>
            <p:nvPr/>
          </p:nvSpPr>
          <p:spPr>
            <a:xfrm>
              <a:off x="5487300" y="0"/>
              <a:ext cx="44540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 err="1">
                  <a:latin typeface="Bahnschrift Light" panose="020B0502040204020203" pitchFamily="34" charset="0"/>
                </a:rPr>
                <a:t>MicroBattle</a:t>
              </a:r>
              <a:r>
                <a:rPr lang="en-US" sz="900" dirty="0">
                  <a:latin typeface="Bahnschrift Light" panose="020B0502040204020203" pitchFamily="34" charset="0"/>
                </a:rPr>
                <a:t> Project was funded by the National Biofilms Innovation Centre (NBIC) Public Engagement Grant 2020-2021.</a:t>
              </a:r>
              <a:endParaRPr lang="en-GB" sz="900" dirty="0">
                <a:latin typeface="Bahnschrift Light" panose="020B0502040204020203" pitchFamily="34" charset="0"/>
              </a:endParaRPr>
            </a:p>
          </p:txBody>
        </p: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3F2E1CFB-D6B7-4477-8D72-7153214960C2}"/>
                </a:ext>
              </a:extLst>
            </p:cNvPr>
            <p:cNvGrpSpPr/>
            <p:nvPr/>
          </p:nvGrpSpPr>
          <p:grpSpPr>
            <a:xfrm>
              <a:off x="0" y="1107996"/>
              <a:ext cx="9906000" cy="5757792"/>
              <a:chOff x="0" y="1107996"/>
              <a:chExt cx="9906000" cy="5757792"/>
            </a:xfrm>
          </p:grpSpPr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D0E08B44-C275-4530-8BB1-223748AD10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0" y="4008599"/>
                <a:ext cx="9906000" cy="0"/>
              </a:xfrm>
              <a:prstGeom prst="line">
                <a:avLst/>
              </a:prstGeom>
              <a:ln w="57150">
                <a:solidFill>
                  <a:schemeClr val="accent2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6C22434B-D831-4085-8201-1DB8C11EF87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73996" y="1107996"/>
                <a:ext cx="6004" cy="5757792"/>
              </a:xfrm>
              <a:prstGeom prst="line">
                <a:avLst/>
              </a:prstGeom>
              <a:ln w="57150">
                <a:solidFill>
                  <a:srgbClr val="7030A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AF843AB9-9E9D-4227-9B60-89F5E3BE2FC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947989" y="1107996"/>
                <a:ext cx="12006" cy="5736691"/>
              </a:xfrm>
              <a:prstGeom prst="line">
                <a:avLst/>
              </a:prstGeom>
              <a:ln w="57150">
                <a:solidFill>
                  <a:srgbClr val="7030A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455FB23C-EF36-405A-83C2-1B047F4386C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952008" y="1107996"/>
                <a:ext cx="0" cy="5736691"/>
              </a:xfrm>
              <a:prstGeom prst="line">
                <a:avLst/>
              </a:prstGeom>
              <a:ln w="57150">
                <a:solidFill>
                  <a:srgbClr val="7030A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FF1EEB1E-8ADB-4802-ADBF-5A55F7BF89B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907986" y="1107996"/>
                <a:ext cx="0" cy="5736691"/>
              </a:xfrm>
              <a:prstGeom prst="line">
                <a:avLst/>
              </a:prstGeom>
              <a:ln w="57150">
                <a:solidFill>
                  <a:srgbClr val="7030A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FBFC2AB8-60A0-461D-B113-BDB495FF1CF9}"/>
                </a:ext>
              </a:extLst>
            </p:cNvPr>
            <p:cNvSpPr txBox="1"/>
            <p:nvPr/>
          </p:nvSpPr>
          <p:spPr>
            <a:xfrm>
              <a:off x="-1" y="369332"/>
              <a:ext cx="5143471" cy="7386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just"/>
              <a:r>
                <a:rPr lang="en-GB" sz="1400" dirty="0">
                  <a:latin typeface="Bahnschrift Light" panose="020B0502040204020203" pitchFamily="34" charset="0"/>
                </a:rPr>
                <a:t>(1) Please trim white excess paper. (2) Fold along </a:t>
              </a:r>
              <a:r>
                <a:rPr lang="en-GB" sz="1400" dirty="0">
                  <a:solidFill>
                    <a:schemeClr val="accent2"/>
                  </a:solidFill>
                  <a:latin typeface="Bahnschrift Light" panose="020B0502040204020203" pitchFamily="34" charset="0"/>
                </a:rPr>
                <a:t>Orange Line </a:t>
              </a:r>
              <a:r>
                <a:rPr lang="en-GB" sz="1400" dirty="0">
                  <a:latin typeface="Bahnschrift Light" panose="020B0502040204020203" pitchFamily="34" charset="0"/>
                </a:rPr>
                <a:t>and glue card backs together. (3) Cut along </a:t>
              </a:r>
              <a:r>
                <a:rPr lang="en-GB" sz="1400" dirty="0">
                  <a:solidFill>
                    <a:srgbClr val="7030A0"/>
                  </a:solidFill>
                  <a:latin typeface="Bahnschrift Light" panose="020B0502040204020203" pitchFamily="34" charset="0"/>
                </a:rPr>
                <a:t>Purple Lines</a:t>
              </a:r>
              <a:r>
                <a:rPr lang="en-GB" sz="1400" dirty="0">
                  <a:latin typeface="Bahnschrift Light" panose="020B0502040204020203" pitchFamily="34" charset="0"/>
                </a:rPr>
                <a:t> to separate cards after glue has set.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DB53A8B2-7744-4B80-8CCE-07E8F2B10940}"/>
                </a:ext>
              </a:extLst>
            </p:cNvPr>
            <p:cNvSpPr txBox="1"/>
            <p:nvPr/>
          </p:nvSpPr>
          <p:spPr>
            <a:xfrm>
              <a:off x="-1" y="0"/>
              <a:ext cx="529683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err="1">
                  <a:latin typeface="Bahnschrift" panose="020B0502040204020203" pitchFamily="34" charset="0"/>
                </a:rPr>
                <a:t>MicroBattle</a:t>
              </a:r>
              <a:r>
                <a:rPr lang="en-GB" dirty="0">
                  <a:latin typeface="Bahnschrift" panose="020B0502040204020203" pitchFamily="34" charset="0"/>
                </a:rPr>
                <a:t> – Custom Pack</a:t>
              </a: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CD4ACBEC-9520-4E7E-805F-B6494211D429}"/>
              </a:ext>
            </a:extLst>
          </p:cNvPr>
          <p:cNvSpPr txBox="1"/>
          <p:nvPr/>
        </p:nvSpPr>
        <p:spPr>
          <a:xfrm>
            <a:off x="5296829" y="369332"/>
            <a:ext cx="4418699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Bahnschrift" panose="020B0502040204020203" pitchFamily="34" charset="0"/>
              </a:rPr>
              <a:t>DRAG and DROP microbe and battle card images from the </a:t>
            </a:r>
            <a:r>
              <a:rPr lang="en-US" sz="1100" dirty="0" err="1">
                <a:latin typeface="Bahnschrift" panose="020B0502040204020203" pitchFamily="34" charset="0"/>
              </a:rPr>
              <a:t>MicroBattle</a:t>
            </a:r>
            <a:r>
              <a:rPr lang="en-US" sz="1100" dirty="0">
                <a:latin typeface="Bahnschrift" panose="020B0502040204020203" pitchFamily="34" charset="0"/>
              </a:rPr>
              <a:t> card folder into the respective slots. Distortion of card size may occur, but after cutting and trimming they will be playable. </a:t>
            </a:r>
            <a:endParaRPr lang="en-GB" sz="1100" dirty="0">
              <a:latin typeface="Bahnschrif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3195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olygon&#10;&#10;Description automatically generated">
            <a:extLst>
              <a:ext uri="{FF2B5EF4-FFF2-40B4-BE49-F238E27FC236}">
                <a16:creationId xmlns:a16="http://schemas.microsoft.com/office/drawing/2014/main" id="{36626065-5CDC-41B9-9110-E141F2673B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0" y="4018862"/>
            <a:ext cx="1980000" cy="2839138"/>
          </a:xfrm>
          <a:prstGeom prst="rect">
            <a:avLst/>
          </a:prstGeom>
        </p:spPr>
      </p:pic>
      <p:pic>
        <p:nvPicPr>
          <p:cNvPr id="14" name="Picture 13" descr="Polygon&#10;&#10;Description automatically generated">
            <a:extLst>
              <a:ext uri="{FF2B5EF4-FFF2-40B4-BE49-F238E27FC236}">
                <a16:creationId xmlns:a16="http://schemas.microsoft.com/office/drawing/2014/main" id="{B1EF4ED8-081E-45CB-A7F7-36CE53AC7B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980001" y="4018862"/>
            <a:ext cx="1980000" cy="2839138"/>
          </a:xfrm>
          <a:prstGeom prst="rect">
            <a:avLst/>
          </a:prstGeom>
        </p:spPr>
      </p:pic>
      <p:pic>
        <p:nvPicPr>
          <p:cNvPr id="16" name="Picture 15" descr="Polygon&#10;&#10;Description automatically generated">
            <a:extLst>
              <a:ext uri="{FF2B5EF4-FFF2-40B4-BE49-F238E27FC236}">
                <a16:creationId xmlns:a16="http://schemas.microsoft.com/office/drawing/2014/main" id="{6E6DAB9B-07CF-4E79-B0B8-C2BF4B2F1A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7926000" y="4018862"/>
            <a:ext cx="1980000" cy="2839138"/>
          </a:xfrm>
          <a:prstGeom prst="rect">
            <a:avLst/>
          </a:prstGeom>
        </p:spPr>
      </p:pic>
      <p:pic>
        <p:nvPicPr>
          <p:cNvPr id="18" name="Picture 17" descr="Polygon&#10;&#10;Description automatically generated">
            <a:extLst>
              <a:ext uri="{FF2B5EF4-FFF2-40B4-BE49-F238E27FC236}">
                <a16:creationId xmlns:a16="http://schemas.microsoft.com/office/drawing/2014/main" id="{1EDB0DBE-F655-472B-BF8D-C5A70D24D7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966000" y="4018862"/>
            <a:ext cx="1980000" cy="2839138"/>
          </a:xfrm>
          <a:prstGeom prst="rect">
            <a:avLst/>
          </a:prstGeom>
        </p:spPr>
      </p:pic>
      <p:pic>
        <p:nvPicPr>
          <p:cNvPr id="20" name="Picture 19" descr="Polygon&#10;&#10;Description automatically generated">
            <a:extLst>
              <a:ext uri="{FF2B5EF4-FFF2-40B4-BE49-F238E27FC236}">
                <a16:creationId xmlns:a16="http://schemas.microsoft.com/office/drawing/2014/main" id="{1CB491C1-7E7D-406E-92E0-FFFBC3D80D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5951998" y="4015498"/>
            <a:ext cx="1980000" cy="2839138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AD7DEBE1-8DA3-4F8C-A840-5F2A94524556}"/>
              </a:ext>
            </a:extLst>
          </p:cNvPr>
          <p:cNvGrpSpPr/>
          <p:nvPr/>
        </p:nvGrpSpPr>
        <p:grpSpPr>
          <a:xfrm>
            <a:off x="6474" y="0"/>
            <a:ext cx="9941313" cy="6865788"/>
            <a:chOff x="-1" y="0"/>
            <a:chExt cx="9941313" cy="6865788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82834A24-2281-4966-9452-18DFD85AA46C}"/>
                </a:ext>
              </a:extLst>
            </p:cNvPr>
            <p:cNvSpPr txBox="1"/>
            <p:nvPr/>
          </p:nvSpPr>
          <p:spPr>
            <a:xfrm>
              <a:off x="5487300" y="0"/>
              <a:ext cx="44540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 err="1">
                  <a:latin typeface="Bahnschrift Light" panose="020B0502040204020203" pitchFamily="34" charset="0"/>
                </a:rPr>
                <a:t>MicroBattle</a:t>
              </a:r>
              <a:r>
                <a:rPr lang="en-US" sz="900" dirty="0">
                  <a:latin typeface="Bahnschrift Light" panose="020B0502040204020203" pitchFamily="34" charset="0"/>
                </a:rPr>
                <a:t> Project was funded by the National Biofilms Innovation Centre (NBIC) Public Engagement Grant 2020-2021.</a:t>
              </a:r>
              <a:endParaRPr lang="en-GB" sz="900" dirty="0">
                <a:latin typeface="Bahnschrift Light" panose="020B0502040204020203" pitchFamily="34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4B5D19E0-2994-4FAE-9C18-784AEC8259C0}"/>
                </a:ext>
              </a:extLst>
            </p:cNvPr>
            <p:cNvSpPr txBox="1"/>
            <p:nvPr/>
          </p:nvSpPr>
          <p:spPr>
            <a:xfrm>
              <a:off x="-1" y="369332"/>
              <a:ext cx="5143471" cy="7386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just"/>
              <a:r>
                <a:rPr lang="en-GB" sz="1400" dirty="0">
                  <a:latin typeface="Bahnschrift Light" panose="020B0502040204020203" pitchFamily="34" charset="0"/>
                </a:rPr>
                <a:t>(1) Please trim white excess paper. (2) Fold along </a:t>
              </a:r>
              <a:r>
                <a:rPr lang="en-GB" sz="1400" dirty="0">
                  <a:solidFill>
                    <a:schemeClr val="accent2"/>
                  </a:solidFill>
                  <a:latin typeface="Bahnschrift Light" panose="020B0502040204020203" pitchFamily="34" charset="0"/>
                </a:rPr>
                <a:t>Orange Line </a:t>
              </a:r>
              <a:r>
                <a:rPr lang="en-GB" sz="1400" dirty="0">
                  <a:latin typeface="Bahnschrift Light" panose="020B0502040204020203" pitchFamily="34" charset="0"/>
                </a:rPr>
                <a:t>and glue card backs together. (3) Cut along </a:t>
              </a:r>
              <a:r>
                <a:rPr lang="en-GB" sz="1400" dirty="0">
                  <a:solidFill>
                    <a:srgbClr val="7030A0"/>
                  </a:solidFill>
                  <a:latin typeface="Bahnschrift Light" panose="020B0502040204020203" pitchFamily="34" charset="0"/>
                </a:rPr>
                <a:t>Purple Lines</a:t>
              </a:r>
              <a:r>
                <a:rPr lang="en-GB" sz="1400" dirty="0">
                  <a:latin typeface="Bahnschrift Light" panose="020B0502040204020203" pitchFamily="34" charset="0"/>
                </a:rPr>
                <a:t> to separate cards after glue has set.</a:t>
              </a:r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77075002-314E-4E21-B0AF-371FC6A2A8CE}"/>
                </a:ext>
              </a:extLst>
            </p:cNvPr>
            <p:cNvGrpSpPr/>
            <p:nvPr/>
          </p:nvGrpSpPr>
          <p:grpSpPr>
            <a:xfrm>
              <a:off x="0" y="1107996"/>
              <a:ext cx="9906000" cy="5757792"/>
              <a:chOff x="0" y="1107996"/>
              <a:chExt cx="9906000" cy="5757792"/>
            </a:xfrm>
          </p:grpSpPr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91ADC0F8-F85C-43FC-824D-247D99626F0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0" y="4008599"/>
                <a:ext cx="9906000" cy="0"/>
              </a:xfrm>
              <a:prstGeom prst="line">
                <a:avLst/>
              </a:prstGeom>
              <a:ln w="57150">
                <a:solidFill>
                  <a:schemeClr val="accent2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8A1E6E89-DC6D-4F58-A3E5-5894D6F7A05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73996" y="1107996"/>
                <a:ext cx="6004" cy="5757792"/>
              </a:xfrm>
              <a:prstGeom prst="line">
                <a:avLst/>
              </a:prstGeom>
              <a:ln w="57150">
                <a:solidFill>
                  <a:srgbClr val="7030A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DFFB4741-EFC4-44BE-86F8-CB627FF4E39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947989" y="1107996"/>
                <a:ext cx="12006" cy="5736691"/>
              </a:xfrm>
              <a:prstGeom prst="line">
                <a:avLst/>
              </a:prstGeom>
              <a:ln w="57150">
                <a:solidFill>
                  <a:srgbClr val="7030A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218C8017-0EC9-434B-A60D-110ACE57836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952008" y="1107996"/>
                <a:ext cx="0" cy="5736691"/>
              </a:xfrm>
              <a:prstGeom prst="line">
                <a:avLst/>
              </a:prstGeom>
              <a:ln w="57150">
                <a:solidFill>
                  <a:srgbClr val="7030A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03823C39-7FE1-42F6-B79A-1A099D34922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907986" y="1107996"/>
                <a:ext cx="0" cy="5736691"/>
              </a:xfrm>
              <a:prstGeom prst="line">
                <a:avLst/>
              </a:prstGeom>
              <a:ln w="57150">
                <a:solidFill>
                  <a:srgbClr val="7030A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D78B2D87-09BB-4300-87BD-EF928729EEC2}"/>
                </a:ext>
              </a:extLst>
            </p:cNvPr>
            <p:cNvSpPr txBox="1"/>
            <p:nvPr/>
          </p:nvSpPr>
          <p:spPr>
            <a:xfrm>
              <a:off x="-1" y="0"/>
              <a:ext cx="529683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tabLst>
                  <a:tab pos="896938" algn="l"/>
                </a:tabLst>
              </a:pPr>
              <a:r>
                <a:rPr lang="en-GB" dirty="0" err="1">
                  <a:latin typeface="Bahnschrift" panose="020B0502040204020203" pitchFamily="34" charset="0"/>
                </a:rPr>
                <a:t>MicroBattle</a:t>
              </a:r>
              <a:r>
                <a:rPr lang="en-GB" dirty="0">
                  <a:latin typeface="Bahnschrift" panose="020B0502040204020203" pitchFamily="34" charset="0"/>
                </a:rPr>
                <a:t> – Custom Pack</a:t>
              </a:r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0635443F-1A80-43E1-A239-02051C7BBFF8}"/>
              </a:ext>
            </a:extLst>
          </p:cNvPr>
          <p:cNvSpPr txBox="1"/>
          <p:nvPr/>
        </p:nvSpPr>
        <p:spPr>
          <a:xfrm>
            <a:off x="5296829" y="369332"/>
            <a:ext cx="4418699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Bahnschrift" panose="020B0502040204020203" pitchFamily="34" charset="0"/>
              </a:rPr>
              <a:t>DRAG and DROP microbe and battle card images from the </a:t>
            </a:r>
            <a:r>
              <a:rPr lang="en-US" sz="1100" dirty="0" err="1">
                <a:latin typeface="Bahnschrift" panose="020B0502040204020203" pitchFamily="34" charset="0"/>
              </a:rPr>
              <a:t>MicroBattle</a:t>
            </a:r>
            <a:r>
              <a:rPr lang="en-US" sz="1100" dirty="0">
                <a:latin typeface="Bahnschrift" panose="020B0502040204020203" pitchFamily="34" charset="0"/>
              </a:rPr>
              <a:t> card folder into the respective slots. Distortion of card size may occur, but after cutting and trimming they will be playable. </a:t>
            </a:r>
            <a:endParaRPr lang="en-GB" sz="1100" dirty="0">
              <a:latin typeface="Bahnschrif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64709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olygon&#10;&#10;Description automatically generated">
            <a:extLst>
              <a:ext uri="{FF2B5EF4-FFF2-40B4-BE49-F238E27FC236}">
                <a16:creationId xmlns:a16="http://schemas.microsoft.com/office/drawing/2014/main" id="{36626065-5CDC-41B9-9110-E141F2673B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0" y="4018862"/>
            <a:ext cx="1980000" cy="2839138"/>
          </a:xfrm>
          <a:prstGeom prst="rect">
            <a:avLst/>
          </a:prstGeom>
        </p:spPr>
      </p:pic>
      <p:pic>
        <p:nvPicPr>
          <p:cNvPr id="14" name="Picture 13" descr="Polygon&#10;&#10;Description automatically generated">
            <a:extLst>
              <a:ext uri="{FF2B5EF4-FFF2-40B4-BE49-F238E27FC236}">
                <a16:creationId xmlns:a16="http://schemas.microsoft.com/office/drawing/2014/main" id="{B1EF4ED8-081E-45CB-A7F7-36CE53AC7B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980001" y="4018862"/>
            <a:ext cx="1980000" cy="2839138"/>
          </a:xfrm>
          <a:prstGeom prst="rect">
            <a:avLst/>
          </a:prstGeom>
        </p:spPr>
      </p:pic>
      <p:pic>
        <p:nvPicPr>
          <p:cNvPr id="16" name="Picture 15" descr="Polygon&#10;&#10;Description automatically generated">
            <a:extLst>
              <a:ext uri="{FF2B5EF4-FFF2-40B4-BE49-F238E27FC236}">
                <a16:creationId xmlns:a16="http://schemas.microsoft.com/office/drawing/2014/main" id="{6E6DAB9B-07CF-4E79-B0B8-C2BF4B2F1A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7926000" y="4018862"/>
            <a:ext cx="1980000" cy="2839138"/>
          </a:xfrm>
          <a:prstGeom prst="rect">
            <a:avLst/>
          </a:prstGeom>
        </p:spPr>
      </p:pic>
      <p:pic>
        <p:nvPicPr>
          <p:cNvPr id="18" name="Picture 17" descr="Polygon&#10;&#10;Description automatically generated">
            <a:extLst>
              <a:ext uri="{FF2B5EF4-FFF2-40B4-BE49-F238E27FC236}">
                <a16:creationId xmlns:a16="http://schemas.microsoft.com/office/drawing/2014/main" id="{1EDB0DBE-F655-472B-BF8D-C5A70D24D7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966000" y="4018862"/>
            <a:ext cx="1980000" cy="2839138"/>
          </a:xfrm>
          <a:prstGeom prst="rect">
            <a:avLst/>
          </a:prstGeom>
        </p:spPr>
      </p:pic>
      <p:pic>
        <p:nvPicPr>
          <p:cNvPr id="20" name="Picture 19" descr="Polygon&#10;&#10;Description automatically generated">
            <a:extLst>
              <a:ext uri="{FF2B5EF4-FFF2-40B4-BE49-F238E27FC236}">
                <a16:creationId xmlns:a16="http://schemas.microsoft.com/office/drawing/2014/main" id="{1CB491C1-7E7D-406E-92E0-FFFBC3D80D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5951998" y="4015498"/>
            <a:ext cx="1980000" cy="2839138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AD7DEBE1-8DA3-4F8C-A840-5F2A94524556}"/>
              </a:ext>
            </a:extLst>
          </p:cNvPr>
          <p:cNvGrpSpPr/>
          <p:nvPr/>
        </p:nvGrpSpPr>
        <p:grpSpPr>
          <a:xfrm>
            <a:off x="6474" y="0"/>
            <a:ext cx="9941313" cy="6865788"/>
            <a:chOff x="-1" y="0"/>
            <a:chExt cx="9941313" cy="6865788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82834A24-2281-4966-9452-18DFD85AA46C}"/>
                </a:ext>
              </a:extLst>
            </p:cNvPr>
            <p:cNvSpPr txBox="1"/>
            <p:nvPr/>
          </p:nvSpPr>
          <p:spPr>
            <a:xfrm>
              <a:off x="5487300" y="0"/>
              <a:ext cx="44540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 err="1">
                  <a:latin typeface="Bahnschrift Light" panose="020B0502040204020203" pitchFamily="34" charset="0"/>
                </a:rPr>
                <a:t>MicroBattle</a:t>
              </a:r>
              <a:r>
                <a:rPr lang="en-US" sz="900" dirty="0">
                  <a:latin typeface="Bahnschrift Light" panose="020B0502040204020203" pitchFamily="34" charset="0"/>
                </a:rPr>
                <a:t> Project was funded by the National Biofilms Innovation Centre (NBIC) Public Engagement Grant 2020-2021.</a:t>
              </a:r>
              <a:endParaRPr lang="en-GB" sz="900" dirty="0">
                <a:latin typeface="Bahnschrift Light" panose="020B0502040204020203" pitchFamily="34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4B5D19E0-2994-4FAE-9C18-784AEC8259C0}"/>
                </a:ext>
              </a:extLst>
            </p:cNvPr>
            <p:cNvSpPr txBox="1"/>
            <p:nvPr/>
          </p:nvSpPr>
          <p:spPr>
            <a:xfrm>
              <a:off x="-1" y="369332"/>
              <a:ext cx="5143471" cy="7386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just"/>
              <a:r>
                <a:rPr lang="en-GB" sz="1400" dirty="0">
                  <a:latin typeface="Bahnschrift Light" panose="020B0502040204020203" pitchFamily="34" charset="0"/>
                </a:rPr>
                <a:t>(1) Please trim white excess paper. (2) Fold along </a:t>
              </a:r>
              <a:r>
                <a:rPr lang="en-GB" sz="1400" dirty="0">
                  <a:solidFill>
                    <a:schemeClr val="accent2"/>
                  </a:solidFill>
                  <a:latin typeface="Bahnschrift Light" panose="020B0502040204020203" pitchFamily="34" charset="0"/>
                </a:rPr>
                <a:t>Orange Line </a:t>
              </a:r>
              <a:r>
                <a:rPr lang="en-GB" sz="1400" dirty="0">
                  <a:latin typeface="Bahnschrift Light" panose="020B0502040204020203" pitchFamily="34" charset="0"/>
                </a:rPr>
                <a:t>and glue card backs together. (3) Cut along </a:t>
              </a:r>
              <a:r>
                <a:rPr lang="en-GB" sz="1400" dirty="0">
                  <a:solidFill>
                    <a:srgbClr val="7030A0"/>
                  </a:solidFill>
                  <a:latin typeface="Bahnschrift Light" panose="020B0502040204020203" pitchFamily="34" charset="0"/>
                </a:rPr>
                <a:t>Purple Lines</a:t>
              </a:r>
              <a:r>
                <a:rPr lang="en-GB" sz="1400" dirty="0">
                  <a:latin typeface="Bahnschrift Light" panose="020B0502040204020203" pitchFamily="34" charset="0"/>
                </a:rPr>
                <a:t> to separate cards after glue has set.</a:t>
              </a:r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77075002-314E-4E21-B0AF-371FC6A2A8CE}"/>
                </a:ext>
              </a:extLst>
            </p:cNvPr>
            <p:cNvGrpSpPr/>
            <p:nvPr/>
          </p:nvGrpSpPr>
          <p:grpSpPr>
            <a:xfrm>
              <a:off x="0" y="1107996"/>
              <a:ext cx="9906000" cy="5757792"/>
              <a:chOff x="0" y="1107996"/>
              <a:chExt cx="9906000" cy="5757792"/>
            </a:xfrm>
          </p:grpSpPr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91ADC0F8-F85C-43FC-824D-247D99626F0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0" y="4008599"/>
                <a:ext cx="9906000" cy="0"/>
              </a:xfrm>
              <a:prstGeom prst="line">
                <a:avLst/>
              </a:prstGeom>
              <a:ln w="57150">
                <a:solidFill>
                  <a:schemeClr val="accent2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8A1E6E89-DC6D-4F58-A3E5-5894D6F7A05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73996" y="1107996"/>
                <a:ext cx="6004" cy="5757792"/>
              </a:xfrm>
              <a:prstGeom prst="line">
                <a:avLst/>
              </a:prstGeom>
              <a:ln w="57150">
                <a:solidFill>
                  <a:srgbClr val="7030A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DFFB4741-EFC4-44BE-86F8-CB627FF4E39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947989" y="1107996"/>
                <a:ext cx="12006" cy="5736691"/>
              </a:xfrm>
              <a:prstGeom prst="line">
                <a:avLst/>
              </a:prstGeom>
              <a:ln w="57150">
                <a:solidFill>
                  <a:srgbClr val="7030A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218C8017-0EC9-434B-A60D-110ACE57836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952008" y="1107996"/>
                <a:ext cx="0" cy="5736691"/>
              </a:xfrm>
              <a:prstGeom prst="line">
                <a:avLst/>
              </a:prstGeom>
              <a:ln w="57150">
                <a:solidFill>
                  <a:srgbClr val="7030A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03823C39-7FE1-42F6-B79A-1A099D34922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907986" y="1107996"/>
                <a:ext cx="0" cy="5736691"/>
              </a:xfrm>
              <a:prstGeom prst="line">
                <a:avLst/>
              </a:prstGeom>
              <a:ln w="57150">
                <a:solidFill>
                  <a:srgbClr val="7030A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D78B2D87-09BB-4300-87BD-EF928729EEC2}"/>
                </a:ext>
              </a:extLst>
            </p:cNvPr>
            <p:cNvSpPr txBox="1"/>
            <p:nvPr/>
          </p:nvSpPr>
          <p:spPr>
            <a:xfrm>
              <a:off x="-1" y="0"/>
              <a:ext cx="529683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tabLst>
                  <a:tab pos="896938" algn="l"/>
                </a:tabLst>
              </a:pPr>
              <a:r>
                <a:rPr lang="en-GB" dirty="0" err="1">
                  <a:latin typeface="Bahnschrift" panose="020B0502040204020203" pitchFamily="34" charset="0"/>
                </a:rPr>
                <a:t>MicroBattle</a:t>
              </a:r>
              <a:r>
                <a:rPr lang="en-GB" dirty="0">
                  <a:latin typeface="Bahnschrift" panose="020B0502040204020203" pitchFamily="34" charset="0"/>
                </a:rPr>
                <a:t> – Custom Pack</a:t>
              </a:r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DF7CE4F2-0889-4C7A-897B-DC958F0E2383}"/>
              </a:ext>
            </a:extLst>
          </p:cNvPr>
          <p:cNvSpPr txBox="1"/>
          <p:nvPr/>
        </p:nvSpPr>
        <p:spPr>
          <a:xfrm>
            <a:off x="5296829" y="369332"/>
            <a:ext cx="4418699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Bahnschrift" panose="020B0502040204020203" pitchFamily="34" charset="0"/>
              </a:rPr>
              <a:t>DRAG and DROP microbe and battle card images from the </a:t>
            </a:r>
            <a:r>
              <a:rPr lang="en-US" sz="1100" dirty="0" err="1">
                <a:latin typeface="Bahnschrift" panose="020B0502040204020203" pitchFamily="34" charset="0"/>
              </a:rPr>
              <a:t>MicroBattle</a:t>
            </a:r>
            <a:r>
              <a:rPr lang="en-US" sz="1100" dirty="0">
                <a:latin typeface="Bahnschrift" panose="020B0502040204020203" pitchFamily="34" charset="0"/>
              </a:rPr>
              <a:t> card folder into the respective slots. Distortion of card size may occur, but after cutting and trimming they will be playable. </a:t>
            </a:r>
            <a:endParaRPr lang="en-GB" sz="1100" dirty="0">
              <a:latin typeface="Bahnschrif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82528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76A9D5789A27940AAAA36D41A898862" ma:contentTypeVersion="7" ma:contentTypeDescription="Create a new document." ma:contentTypeScope="" ma:versionID="1f4ac27bd129f2f632d21ff90662f211">
  <xsd:schema xmlns:xsd="http://www.w3.org/2001/XMLSchema" xmlns:xs="http://www.w3.org/2001/XMLSchema" xmlns:p="http://schemas.microsoft.com/office/2006/metadata/properties" xmlns:ns2="f17d2764-21d2-4024-b802-1f3c45280d49" targetNamespace="http://schemas.microsoft.com/office/2006/metadata/properties" ma:root="true" ma:fieldsID="78b6f38bf7fe6cb1c8db1c942588ea2b" ns2:_="">
    <xsd:import namespace="f17d2764-21d2-4024-b802-1f3c45280d4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17d2764-21d2-4024-b802-1f3c45280d4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54E6045-4D2E-41FE-AF69-6BAD05E00709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475F11AA-B31C-417A-BEF9-50960A6A84B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400E956-7750-4D87-A8BD-CF1A34EAB8A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17d2764-21d2-4024-b802-1f3c45280d4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420</TotalTime>
  <Words>658</Words>
  <Application>Microsoft Office PowerPoint</Application>
  <PresentationFormat>A4 Paper (210x297 mm)</PresentationFormat>
  <Paragraphs>28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Bahnschrift</vt:lpstr>
      <vt:lpstr>Bahnschrift Light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Ryan Griffiths (QIB)</dc:creator>
  <cp:lastModifiedBy>Ryan Griffiths</cp:lastModifiedBy>
  <cp:revision>26</cp:revision>
  <dcterms:created xsi:type="dcterms:W3CDTF">2021-05-18T10:31:07Z</dcterms:created>
  <dcterms:modified xsi:type="dcterms:W3CDTF">2021-08-16T15:38:09Z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0x010100476A9D5789A27940AAAA36D41A898862</vt:lpwstr>
  </property>
</Properties>
</file>